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70" r:id="rId2"/>
    <p:sldId id="288" r:id="rId3"/>
    <p:sldId id="289" r:id="rId4"/>
    <p:sldId id="290" r:id="rId5"/>
    <p:sldId id="291" r:id="rId6"/>
    <p:sldId id="304" r:id="rId7"/>
    <p:sldId id="292" r:id="rId8"/>
    <p:sldId id="293" r:id="rId9"/>
    <p:sldId id="265" r:id="rId10"/>
    <p:sldId id="273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94" r:id="rId21"/>
    <p:sldId id="305" r:id="rId22"/>
    <p:sldId id="306" r:id="rId23"/>
    <p:sldId id="307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3F8B-A50D-DE44-9304-39C43FB3C5B0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51AFC-CD2E-5241-A5F6-3092FE77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51AFC-CD2E-5241-A5F6-3092FE7745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1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50344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3F103DCA-791F-6E43-9621-0FFA8B544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0464798" cy="6858000"/>
          </a:xfrm>
          <a:custGeom>
            <a:avLst/>
            <a:gdLst>
              <a:gd name="connsiteX0" fmla="*/ 0 w 10464798"/>
              <a:gd name="connsiteY0" fmla="*/ 0 h 6858000"/>
              <a:gd name="connsiteX1" fmla="*/ 406398 w 10464798"/>
              <a:gd name="connsiteY1" fmla="*/ 0 h 6858000"/>
              <a:gd name="connsiteX2" fmla="*/ 5498904 w 10464798"/>
              <a:gd name="connsiteY2" fmla="*/ 0 h 6858000"/>
              <a:gd name="connsiteX3" fmla="*/ 5850595 w 10464798"/>
              <a:gd name="connsiteY3" fmla="*/ 0 h 6858000"/>
              <a:gd name="connsiteX4" fmla="*/ 10464798 w 10464798"/>
              <a:gd name="connsiteY4" fmla="*/ 0 h 6858000"/>
              <a:gd name="connsiteX5" fmla="*/ 8809500 w 10464798"/>
              <a:gd name="connsiteY5" fmla="*/ 6858000 h 6858000"/>
              <a:gd name="connsiteX6" fmla="*/ 5850595 w 10464798"/>
              <a:gd name="connsiteY6" fmla="*/ 6858000 h 6858000"/>
              <a:gd name="connsiteX7" fmla="*/ 3843605 w 10464798"/>
              <a:gd name="connsiteY7" fmla="*/ 6858000 h 6858000"/>
              <a:gd name="connsiteX8" fmla="*/ 406398 w 10464798"/>
              <a:gd name="connsiteY8" fmla="*/ 6858000 h 6858000"/>
              <a:gd name="connsiteX9" fmla="*/ 0 w 1046479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64798" h="6858000">
                <a:moveTo>
                  <a:pt x="0" y="0"/>
                </a:moveTo>
                <a:lnTo>
                  <a:pt x="406398" y="0"/>
                </a:lnTo>
                <a:lnTo>
                  <a:pt x="5498904" y="0"/>
                </a:lnTo>
                <a:lnTo>
                  <a:pt x="5850595" y="0"/>
                </a:lnTo>
                <a:lnTo>
                  <a:pt x="10464798" y="0"/>
                </a:lnTo>
                <a:lnTo>
                  <a:pt x="8809500" y="6858000"/>
                </a:lnTo>
                <a:lnTo>
                  <a:pt x="5850595" y="6858000"/>
                </a:lnTo>
                <a:lnTo>
                  <a:pt x="3843605" y="6858000"/>
                </a:lnTo>
                <a:lnTo>
                  <a:pt x="4063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F70F15D-372D-5B45-92B4-1B626E0FC1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429374"/>
            <a:ext cx="6159500" cy="410882"/>
          </a:xfrm>
        </p:spPr>
        <p:txBody>
          <a:bodyPr/>
          <a:lstStyle>
            <a:lvl1pPr marL="0" indent="0">
              <a:buNone/>
              <a:defRPr sz="2300">
                <a:ln>
                  <a:noFill/>
                </a:ln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78D8B-ED2A-3D41-92FB-40BA9FA8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182248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995C957-CDB9-C342-8243-6F7D03851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6231067"/>
            <a:ext cx="7530353" cy="295466"/>
          </a:xfrm>
        </p:spPr>
        <p:txBody>
          <a:bodyPr bIns="0" anchor="b" anchorCtr="0"/>
          <a:lstStyle>
            <a:lvl1pPr marL="0" indent="0">
              <a:buNone/>
              <a:defRPr sz="18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77E77-56F4-4C9C-AB6A-89C89D91C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814627"/>
            <a:ext cx="7530353" cy="1213153"/>
          </a:xfrm>
        </p:spPr>
        <p:txBody>
          <a:bodyPr rIns="182880"/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3DB41-0E0D-3DA2-7A76-C0187BC8F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7978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5A38DE-B4F5-9E44-95BA-B52017051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W–Madison logo with white text on a red background">
            <a:extLst>
              <a:ext uri="{FF2B5EF4-FFF2-40B4-BE49-F238E27FC236}">
                <a16:creationId xmlns:a16="http://schemas.microsoft.com/office/drawing/2014/main" id="{FD11A7E0-5739-204C-9014-DB43944F2D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DB89E-70AA-E4A2-9190-47A86DFC3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23331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105261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886E-E0D4-5815-83F1-889895E62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98298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CA86-D8D8-70D0-C62A-9DE796C6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69AA8-F260-814E-8CAE-0885CD16F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331912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F89922-C537-DD47-8C8F-19B8B33E65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0" y="1524000"/>
            <a:ext cx="47244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E2D8BB4A-46A4-1343-BA88-41D2E1C0EA5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38900" y="1524000"/>
            <a:ext cx="4914900" cy="4648200"/>
          </a:xfrm>
        </p:spPr>
        <p:txBody>
          <a:bodyPr/>
          <a:lstStyle/>
          <a:p>
            <a:pPr lvl="0"/>
            <a:r>
              <a:rPr lang="en-US" dirty="0"/>
              <a:t>Bulleted list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78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8866-4F69-FCBB-5935-007FD86EB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7E8CB17-529B-9C4F-B120-C1236DEE81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3405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7" name="Chart Placeholder 11">
            <a:extLst>
              <a:ext uri="{FF2B5EF4-FFF2-40B4-BE49-F238E27FC236}">
                <a16:creationId xmlns:a16="http://schemas.microsoft.com/office/drawing/2014/main" id="{8C3425D9-7762-3940-B7DA-B13EC3E058B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524000" y="1523999"/>
            <a:ext cx="9829800" cy="463186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90273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7D7-4166-2ED9-1881-347107691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C8FC7EDF-D625-4640-AF06-22ADBDC8C8C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57200" y="1530523"/>
            <a:ext cx="542925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8C45FAA6-1118-A24C-9C61-949F410E7C81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38900" y="1530523"/>
            <a:ext cx="4914900" cy="464167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437A76B-A3F1-E24A-9B72-37AC8087E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68639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00CC43E-DAB5-6045-A3FC-1B1B9D6DFFE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524000" y="1524000"/>
            <a:ext cx="9829800" cy="34163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Insert table	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0123EED-038F-7B4A-92A4-A606571FF5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534835"/>
            <a:ext cx="4460516" cy="323165"/>
          </a:xfrm>
          <a:solidFill>
            <a:schemeClr val="accent1"/>
          </a:solidFill>
        </p:spPr>
        <p:txBody>
          <a:bodyPr wrap="none" lIns="274320" tIns="64008" rIns="274320" bIns="64008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72BC0-0141-2D65-4384-82B2C1196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02134"/>
            <a:ext cx="10896600" cy="517065"/>
          </a:xfrm>
        </p:spPr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192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868577-B206-C94D-AA90-90C71CB8A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79"/>
          <a:stretch/>
        </p:blipFill>
        <p:spPr>
          <a:xfrm>
            <a:off x="0" y="0"/>
            <a:ext cx="116459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26B1D-2681-6D40-953A-D41E624A2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900" y="1104900"/>
            <a:ext cx="102108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C3DB9-D22E-37C1-8603-44F3A55AA5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0" y="3125519"/>
            <a:ext cx="9080500" cy="603563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9960-C592-024C-8B94-896ABF102E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1CCA-1EB8-EE46-B4BA-5F3D97575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28435"/>
            <a:ext cx="4460516" cy="344710"/>
          </a:xfrm>
        </p:spPr>
        <p:txBody>
          <a:bodyPr wrap="none" tIns="64008" bIns="64008"/>
          <a:lstStyle/>
          <a:p>
            <a:r>
              <a:rPr lang="en-US" dirty="0"/>
              <a:t>Insert presentation topic or department/unit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1FB28-7881-67A2-3E03-9832EF556D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13392"/>
            <a:ext cx="10896600" cy="213392"/>
          </a:xfrm>
        </p:spPr>
        <p:txBody>
          <a:bodyPr/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0455"/>
            <a:ext cx="10896600" cy="5170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10896600" cy="177535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43580"/>
            <a:ext cx="1116106" cy="3144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274320" tIns="45720" rIns="274320" bIns="45720" rtlCol="0" anchor="ctr">
            <a:spAutoFit/>
          </a:bodyPr>
          <a:lstStyle>
            <a:lvl1pPr algn="l">
              <a:defRPr sz="14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EB5E6-54D5-9945-8BFD-BD46E2794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7553" y="0"/>
            <a:ext cx="5706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crest logo in red">
            <a:extLst>
              <a:ext uri="{FF2B5EF4-FFF2-40B4-BE49-F238E27FC236}">
                <a16:creationId xmlns:a16="http://schemas.microsoft.com/office/drawing/2014/main" id="{52794618-AA7B-F040-BD0B-B97556AA7FE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704812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6" r:id="rId4"/>
    <p:sldLayoutId id="2147483672" r:id="rId5"/>
    <p:sldLayoutId id="2147483673" r:id="rId6"/>
    <p:sldLayoutId id="2147483663" r:id="rId7"/>
    <p:sldLayoutId id="2147483666" r:id="rId8"/>
    <p:sldLayoutId id="2147483667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>
              <a:lumMod val="90000"/>
              <a:lumOff val="10000"/>
            </a:schemeClr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orient="horz" pos="960" userDrawn="1">
          <p15:clr>
            <a:srgbClr val="F26B43"/>
          </p15:clr>
        </p15:guide>
        <p15:guide id="8" orient="horz" pos="1152" userDrawn="1">
          <p15:clr>
            <a:srgbClr val="F26B43"/>
          </p15:clr>
        </p15:guide>
        <p15:guide id="9" orient="horz" pos="3888" userDrawn="1">
          <p15:clr>
            <a:srgbClr val="F26B43"/>
          </p15:clr>
        </p15:guide>
        <p15:guide id="10" pos="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W0bSen8Qjg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DC0B21-01BC-4DCB-0C12-CD1625470F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CS272: Introduction to Web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7E210-4E66-DDD6-320D-FD035B5DA8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Cole Nelson | Computer Sciences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EAA621-2F05-7386-949B-BB8AB52B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99916"/>
            <a:ext cx="7530353" cy="627864"/>
          </a:xfrm>
        </p:spPr>
        <p:txBody>
          <a:bodyPr/>
          <a:lstStyle/>
          <a:p>
            <a:r>
              <a:rPr lang="en-US" dirty="0"/>
              <a:t>Content Management Systems 1</a:t>
            </a:r>
          </a:p>
        </p:txBody>
      </p:sp>
    </p:spTree>
    <p:extLst>
      <p:ext uri="{BB962C8B-B14F-4D97-AF65-F5344CB8AC3E}">
        <p14:creationId xmlns:p14="http://schemas.microsoft.com/office/powerpoint/2010/main" val="8424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0380-841B-98D3-2C3C-92DBAA40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WordPress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21D8-D25E-3843-E185-B78B8FBE6C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4204741"/>
          </a:xfrm>
        </p:spPr>
        <p:txBody>
          <a:bodyPr/>
          <a:lstStyle/>
          <a:p>
            <a:r>
              <a:rPr lang="en-US" dirty="0"/>
              <a:t>Was originally created in 2003 to create blogs</a:t>
            </a:r>
          </a:p>
          <a:p>
            <a:pPr lvl="1"/>
            <a:r>
              <a:rPr lang="en-US" dirty="0"/>
              <a:t>Has evolved </a:t>
            </a:r>
            <a:r>
              <a:rPr lang="en-US" i="1" dirty="0"/>
              <a:t>a lot </a:t>
            </a:r>
            <a:r>
              <a:rPr lang="en-US" dirty="0"/>
              <a:t>since its inception!</a:t>
            </a:r>
          </a:p>
          <a:p>
            <a:pPr lvl="1"/>
            <a:r>
              <a:rPr lang="en-US" b="1" dirty="0"/>
              <a:t>What does this mean for using online resources?</a:t>
            </a:r>
          </a:p>
          <a:p>
            <a:r>
              <a:rPr lang="en-US" dirty="0"/>
              <a:t>Is available as free and open-source software</a:t>
            </a:r>
          </a:p>
          <a:p>
            <a:pPr lvl="1"/>
            <a:r>
              <a:rPr lang="en-US" dirty="0"/>
              <a:t>Anyone can develop it!</a:t>
            </a:r>
          </a:p>
          <a:p>
            <a:pPr lvl="1"/>
            <a:r>
              <a:rPr lang="en-US" dirty="0"/>
              <a:t>Anyone can use it!</a:t>
            </a:r>
          </a:p>
          <a:p>
            <a:pPr lvl="1"/>
            <a:r>
              <a:rPr lang="en-US" b="1" dirty="0"/>
              <a:t>What are the pros and cons of “free and open-source” software?</a:t>
            </a:r>
          </a:p>
          <a:p>
            <a:r>
              <a:rPr lang="en-US" dirty="0"/>
              <a:t>Has a thriving marketplace of plugins and themes</a:t>
            </a:r>
          </a:p>
          <a:p>
            <a:pPr lvl="1"/>
            <a:r>
              <a:rPr lang="en-US" dirty="0"/>
              <a:t>WordPress itself has default themes and functionality, but additional themes and plugins can be downloaded from the “marketplace”</a:t>
            </a:r>
          </a:p>
          <a:p>
            <a:pPr lvl="1"/>
            <a:r>
              <a:rPr lang="en-US" b="1" dirty="0"/>
              <a:t>What impact does this have on security and maintainability?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9CC057-1A58-4D70-3EE8-0DA42885E416}"/>
              </a:ext>
            </a:extLst>
          </p:cNvPr>
          <p:cNvSpPr txBox="1">
            <a:spLocks/>
          </p:cNvSpPr>
          <p:nvPr/>
        </p:nvSpPr>
        <p:spPr>
          <a:xfrm>
            <a:off x="1524000" y="5905182"/>
            <a:ext cx="9829800" cy="45243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These may appear as discussion questions!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pic>
        <p:nvPicPr>
          <p:cNvPr id="7" name="Online Media 1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44881FEC-B6F1-C600-6D9F-C8A6791965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88960" y="240217"/>
            <a:ext cx="3313014" cy="187185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AD896E3-F829-644F-9A93-CB5D850A5709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24204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A5C9-CAA5-3468-FA1C-867812F7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Essentials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2137-254E-08E1-7F8E-1772F8DAB6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45356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theme</a:t>
            </a:r>
            <a:r>
              <a:rPr lang="en-US" dirty="0"/>
              <a:t> dictates how </a:t>
            </a:r>
            <a:r>
              <a:rPr lang="en-US" i="1" dirty="0"/>
              <a:t>pages</a:t>
            </a:r>
            <a:r>
              <a:rPr lang="en-US" dirty="0"/>
              <a:t> and </a:t>
            </a:r>
            <a:r>
              <a:rPr lang="en-US" i="1" dirty="0"/>
              <a:t>posts</a:t>
            </a:r>
            <a:r>
              <a:rPr lang="en-US" dirty="0"/>
              <a:t> are displayed.</a:t>
            </a:r>
          </a:p>
          <a:p>
            <a:pPr lvl="1"/>
            <a:r>
              <a:rPr lang="en-US" dirty="0"/>
              <a:t>For now, let’s stick with the default theme!</a:t>
            </a:r>
          </a:p>
          <a:p>
            <a:pPr lvl="1"/>
            <a:r>
              <a:rPr lang="en-US" dirty="0"/>
              <a:t>Please do </a:t>
            </a:r>
            <a:r>
              <a:rPr lang="en-US" i="1" dirty="0"/>
              <a:t>not</a:t>
            </a:r>
            <a:r>
              <a:rPr lang="en-US" dirty="0"/>
              <a:t> change this.</a:t>
            </a:r>
          </a:p>
          <a:p>
            <a:r>
              <a:rPr lang="en-US" dirty="0"/>
              <a:t>Both </a:t>
            </a:r>
            <a:r>
              <a:rPr lang="en-US" b="1" dirty="0"/>
              <a:t>pages</a:t>
            </a:r>
            <a:r>
              <a:rPr lang="en-US" dirty="0"/>
              <a:t> and </a:t>
            </a:r>
            <a:r>
              <a:rPr lang="en-US" b="1" dirty="0"/>
              <a:t>posts</a:t>
            </a:r>
            <a:r>
              <a:rPr lang="en-US" dirty="0"/>
              <a:t> hold content; this could be…</a:t>
            </a:r>
          </a:p>
          <a:p>
            <a:pPr lvl="1"/>
            <a:r>
              <a:rPr lang="en-US" dirty="0"/>
              <a:t>Headings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… and much more!</a:t>
            </a:r>
          </a:p>
          <a:p>
            <a:r>
              <a:rPr lang="en-US" b="1" dirty="0"/>
              <a:t>Pages</a:t>
            </a:r>
            <a:r>
              <a:rPr lang="en-US" dirty="0"/>
              <a:t> are intended for static content that doesn't change frequently.</a:t>
            </a:r>
          </a:p>
          <a:p>
            <a:r>
              <a:rPr lang="en-US" b="1" dirty="0"/>
              <a:t>Posts</a:t>
            </a:r>
            <a:r>
              <a:rPr lang="en-US" dirty="0"/>
              <a:t> are intended for blog entries or articles that are time-sensitive.</a:t>
            </a:r>
          </a:p>
          <a:p>
            <a:pPr lvl="1"/>
            <a:r>
              <a:rPr lang="en-US" b="1" dirty="0"/>
              <a:t>Posts </a:t>
            </a:r>
            <a:r>
              <a:rPr lang="en-US" dirty="0"/>
              <a:t>can also be </a:t>
            </a:r>
            <a:r>
              <a:rPr lang="en-US" i="1" dirty="0"/>
              <a:t>tagged </a:t>
            </a:r>
            <a:r>
              <a:rPr lang="en-US" dirty="0"/>
              <a:t>and </a:t>
            </a:r>
            <a:r>
              <a:rPr lang="en-US" i="1" dirty="0"/>
              <a:t>categorized </a:t>
            </a:r>
            <a:r>
              <a:rPr lang="en-US" dirty="0"/>
              <a:t>– more on that next time!</a:t>
            </a:r>
            <a:endParaRPr lang="en-US" b="1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286EA2B-E70E-8A2F-534C-3ABEC0B578BE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399765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2DD1-0F43-1B8A-475C-3EA194AD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Let’s Play </a:t>
            </a:r>
            <a:r>
              <a:rPr lang="en-US" dirty="0"/>
              <a:t>Page</a:t>
            </a:r>
            <a:r>
              <a:rPr lang="en-US" b="0" dirty="0"/>
              <a:t> Vs. </a:t>
            </a:r>
            <a:r>
              <a:rPr lang="en-US" dirty="0"/>
              <a:t>Post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27B675-4694-A1C7-5F3C-F7F9FF8F0BC9}"/>
              </a:ext>
            </a:extLst>
          </p:cNvPr>
          <p:cNvSpPr txBox="1">
            <a:spLocks/>
          </p:cNvSpPr>
          <p:nvPr/>
        </p:nvSpPr>
        <p:spPr>
          <a:xfrm>
            <a:off x="965200" y="3841581"/>
            <a:ext cx="9080500" cy="3785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400" b="0" dirty="0"/>
              <a:t>I give you a title, you tell me if it’s a page or post!</a:t>
            </a:r>
          </a:p>
        </p:txBody>
      </p:sp>
    </p:spTree>
    <p:extLst>
      <p:ext uri="{BB962C8B-B14F-4D97-AF65-F5344CB8AC3E}">
        <p14:creationId xmlns:p14="http://schemas.microsoft.com/office/powerpoint/2010/main" val="338574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About Us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0E9CDF-CBFD-62CA-A97E-54D7D1052400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183097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Badger Bytes: August Edition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73381D-7403-EE07-56DF-0CAF9952809E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23063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Contact Us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5C9BFA-E7FA-5C64-927B-2967AA73749E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61449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Privacy Policy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2D8270-5FD0-AA45-9F1A-468F8E2ABD32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370366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My Trip to Jamaica!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7D9C81D-8445-CF3F-FB81-20A008B840E1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145271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3315330"/>
            <a:ext cx="9768702" cy="84023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FAQ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0E151AE-B879-DEAF-BAB8-7888C39801AE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422213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72D1-1EBB-028C-A5D5-FE615943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b="0" dirty="0"/>
              <a:t>or</a:t>
            </a:r>
            <a:r>
              <a:rPr lang="en-US" dirty="0"/>
              <a:t> Post</a:t>
            </a:r>
            <a:r>
              <a:rPr lang="en-US" b="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D99C8-C617-3450-0AEE-3512C86F63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498" y="2919090"/>
            <a:ext cx="9768702" cy="1588127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/>
              <a:t>College Dorm Room Cleaning:</a:t>
            </a:r>
            <a:br>
              <a:rPr lang="en-US" sz="5400" b="1" dirty="0"/>
            </a:br>
            <a:r>
              <a:rPr lang="en-US" sz="5400" b="1" dirty="0"/>
              <a:t>Tips &amp; Tricks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4CDC502-7ED0-2C95-DCBF-E85CF5655244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136310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8204-E12E-9BFC-5FE7-3B1D832D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FE13-0638-C8E6-DC94-C015575D6E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4180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this lecture, students should be able to…</a:t>
            </a:r>
          </a:p>
          <a:p>
            <a:pPr marL="514350" indent="-514350">
              <a:buAutoNum type="arabicPeriod"/>
            </a:pPr>
            <a:r>
              <a:rPr lang="en-US" dirty="0"/>
              <a:t>Understand the basics of the World Wide Web</a:t>
            </a:r>
          </a:p>
          <a:p>
            <a:pPr marL="514350" indent="-514350">
              <a:buAutoNum type="arabicPeriod"/>
            </a:pPr>
            <a:r>
              <a:rPr lang="en-US" dirty="0"/>
              <a:t>Define what a Content Management System (CMS) is</a:t>
            </a:r>
          </a:p>
          <a:p>
            <a:pPr marL="514350" indent="-514350">
              <a:buAutoNum type="arabicPeriod"/>
            </a:pPr>
            <a:r>
              <a:rPr lang="en-US" dirty="0"/>
              <a:t>Describe how a CMS is hosted on the web.</a:t>
            </a:r>
          </a:p>
          <a:p>
            <a:pPr marL="514350" indent="-514350">
              <a:buAutoNum type="arabicPeriod"/>
            </a:pPr>
            <a:r>
              <a:rPr lang="en-US" dirty="0"/>
              <a:t>Compose a basic website with a CMS (WordPress) by…</a:t>
            </a:r>
          </a:p>
          <a:p>
            <a:pPr marL="971550" lvl="1" indent="-514350">
              <a:buAutoNum type="arabicPeriod"/>
            </a:pPr>
            <a:r>
              <a:rPr lang="en-US" dirty="0"/>
              <a:t>Uploading media</a:t>
            </a:r>
          </a:p>
          <a:p>
            <a:pPr marL="971550" lvl="1" indent="-514350">
              <a:buAutoNum type="arabicPeriod"/>
            </a:pPr>
            <a:r>
              <a:rPr lang="en-US" dirty="0"/>
              <a:t>Publishing pages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Publishing blog posts</a:t>
            </a:r>
          </a:p>
          <a:p>
            <a:pPr marL="971550" lvl="1" indent="-514350">
              <a:buAutoNum type="arabicPeriod"/>
            </a:pPr>
            <a:r>
              <a:rPr lang="en-US" dirty="0"/>
              <a:t>Differentiating between blog posts and pages</a:t>
            </a:r>
          </a:p>
          <a:p>
            <a:pPr marL="971550" lvl="1" indent="-514350">
              <a:buAutoNum type="arabicPeriod"/>
            </a:pPr>
            <a:r>
              <a:rPr lang="en-US" dirty="0"/>
              <a:t>Using media in pages and posts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9E7B873-1F59-9E83-A78B-215C608E8A03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372711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112D-FD53-FDFF-DA39-C0888386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into WordPress!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1C12EB-018A-1E3B-5236-67E8AF4898A8}"/>
              </a:ext>
            </a:extLst>
          </p:cNvPr>
          <p:cNvSpPr txBox="1">
            <a:spLocks/>
          </p:cNvSpPr>
          <p:nvPr/>
        </p:nvSpPr>
        <p:spPr>
          <a:xfrm>
            <a:off x="965200" y="3841581"/>
            <a:ext cx="9080500" cy="3785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400" b="0" dirty="0"/>
              <a:t>Creating your first </a:t>
            </a:r>
            <a:r>
              <a:rPr lang="en-US" sz="2400" dirty="0"/>
              <a:t>Page “About Me”</a:t>
            </a:r>
            <a:r>
              <a:rPr lang="en-US" sz="2400" b="0" dirty="0"/>
              <a:t> and </a:t>
            </a:r>
            <a:r>
              <a:rPr lang="en-US" sz="2400" dirty="0"/>
              <a:t>Post “Back on campus again!”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6014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112D-FD53-FDFF-DA39-C0888386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Media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1C12EB-018A-1E3B-5236-67E8AF4898A8}"/>
              </a:ext>
            </a:extLst>
          </p:cNvPr>
          <p:cNvSpPr txBox="1">
            <a:spLocks/>
          </p:cNvSpPr>
          <p:nvPr/>
        </p:nvSpPr>
        <p:spPr>
          <a:xfrm>
            <a:off x="965200" y="3841581"/>
            <a:ext cx="9080500" cy="3785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400" b="0" dirty="0"/>
              <a:t>Introducing the Media Library</a:t>
            </a:r>
          </a:p>
        </p:txBody>
      </p:sp>
    </p:spTree>
    <p:extLst>
      <p:ext uri="{BB962C8B-B14F-4D97-AF65-F5344CB8AC3E}">
        <p14:creationId xmlns:p14="http://schemas.microsoft.com/office/powerpoint/2010/main" val="319136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C780-4C71-2B18-DC3B-75767349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WordPress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F8FF-F7A8-E8D4-B356-822456037C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3555332"/>
          </a:xfrm>
        </p:spPr>
        <p:txBody>
          <a:bodyPr/>
          <a:lstStyle/>
          <a:p>
            <a:r>
              <a:rPr lang="en-US" dirty="0"/>
              <a:t>Any media type is important, but certain types may have additional attributes.</a:t>
            </a:r>
          </a:p>
          <a:p>
            <a:r>
              <a:rPr lang="en-US" dirty="0"/>
              <a:t>Every image should have appropriate alt text.</a:t>
            </a:r>
          </a:p>
          <a:p>
            <a:pPr lvl="1"/>
            <a:r>
              <a:rPr lang="en-US" dirty="0"/>
              <a:t>Captions and descriptions are also helpful, but not totally necessary!</a:t>
            </a:r>
          </a:p>
          <a:p>
            <a:pPr lvl="2"/>
            <a:r>
              <a:rPr lang="en-US" dirty="0"/>
              <a:t>Captions can be included in the Block Editor</a:t>
            </a:r>
          </a:p>
          <a:p>
            <a:r>
              <a:rPr lang="en-US" dirty="0"/>
              <a:t>Be careful when you upload something! It becomes </a:t>
            </a:r>
            <a:r>
              <a:rPr lang="en-US" i="1" dirty="0"/>
              <a:t>immediately</a:t>
            </a:r>
            <a:r>
              <a:rPr lang="en-US" dirty="0"/>
              <a:t> available to </a:t>
            </a:r>
            <a:r>
              <a:rPr lang="en-US" i="1" dirty="0"/>
              <a:t>everyone</a:t>
            </a:r>
            <a:r>
              <a:rPr lang="en-US" dirty="0"/>
              <a:t>, so long as they have a URL.</a:t>
            </a:r>
          </a:p>
          <a:p>
            <a:pPr lvl="1"/>
            <a:r>
              <a:rPr lang="en-US" dirty="0"/>
              <a:t>Pretend that </a:t>
            </a:r>
            <a:r>
              <a:rPr lang="en-US" i="1" dirty="0"/>
              <a:t>anything </a:t>
            </a:r>
            <a:r>
              <a:rPr lang="en-US" dirty="0"/>
              <a:t>you upload is public!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F7838-E957-2FE6-0514-0022E1DDB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84BF2-70EA-9869-047D-D2D6B9472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source - Over The Hedge: Film Guide - Into Film">
            <a:extLst>
              <a:ext uri="{FF2B5EF4-FFF2-40B4-BE49-F238E27FC236}">
                <a16:creationId xmlns:a16="http://schemas.microsoft.com/office/drawing/2014/main" id="{2EA51C36-31C5-98C5-FF93-8FDD8763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29001-55FB-4C7E-381A-EDCBE4B2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796" y="381948"/>
            <a:ext cx="1720938" cy="5664491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CB6DB759-F68E-101A-114E-08A3A5971567}"/>
              </a:ext>
            </a:extLst>
          </p:cNvPr>
          <p:cNvSpPr/>
          <p:nvPr/>
        </p:nvSpPr>
        <p:spPr>
          <a:xfrm>
            <a:off x="10085459" y="3970191"/>
            <a:ext cx="1599934" cy="1646838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04C48-522F-772B-A38B-BB828CDB4BB3}"/>
              </a:ext>
            </a:extLst>
          </p:cNvPr>
          <p:cNvSpPr/>
          <p:nvPr/>
        </p:nvSpPr>
        <p:spPr>
          <a:xfrm>
            <a:off x="6587411" y="6363650"/>
            <a:ext cx="5622145" cy="494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Don’t go over the hedge! We’ll get there soon enough!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1741F-4E13-00B8-EC84-4838413B0D14}"/>
              </a:ext>
            </a:extLst>
          </p:cNvPr>
          <p:cNvSpPr txBox="1"/>
          <p:nvPr/>
        </p:nvSpPr>
        <p:spPr>
          <a:xfrm>
            <a:off x="149289" y="134176"/>
            <a:ext cx="349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Image from Over the Hedge (2006)</a:t>
            </a:r>
          </a:p>
        </p:txBody>
      </p:sp>
    </p:spTree>
    <p:extLst>
      <p:ext uri="{BB962C8B-B14F-4D97-AF65-F5344CB8AC3E}">
        <p14:creationId xmlns:p14="http://schemas.microsoft.com/office/powerpoint/2010/main" val="1022000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31C99-7466-5707-AAF8-25B3E4A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7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54F6-FCC6-3C50-9F83-21F65CC6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World Wide Web?</a:t>
            </a:r>
          </a:p>
        </p:txBody>
      </p:sp>
      <p:pic>
        <p:nvPicPr>
          <p:cNvPr id="1026" name="Picture 2" descr="Thumbs Up Kid Meme GIFs | Tenor">
            <a:extLst>
              <a:ext uri="{FF2B5EF4-FFF2-40B4-BE49-F238E27FC236}">
                <a16:creationId xmlns:a16="http://schemas.microsoft.com/office/drawing/2014/main" id="{D43AE76B-6D94-634B-A617-A9AE8EDB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0" y="4380743"/>
            <a:ext cx="2930524" cy="219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6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legeography internet cables map">
            <a:extLst>
              <a:ext uri="{FF2B5EF4-FFF2-40B4-BE49-F238E27FC236}">
                <a16:creationId xmlns:a16="http://schemas.microsoft.com/office/drawing/2014/main" id="{E1A7DFBC-726A-7E36-6A78-56C402AC9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r="6660"/>
          <a:stretch/>
        </p:blipFill>
        <p:spPr bwMode="auto">
          <a:xfrm>
            <a:off x="20" y="10"/>
            <a:ext cx="11536451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0FF78B-2756-F7BE-13DC-3B60F2A5DC70}"/>
              </a:ext>
            </a:extLst>
          </p:cNvPr>
          <p:cNvSpPr txBox="1"/>
          <p:nvPr/>
        </p:nvSpPr>
        <p:spPr>
          <a:xfrm flipH="1">
            <a:off x="101600" y="6452435"/>
            <a:ext cx="507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Map of undersea cables from </a:t>
            </a:r>
            <a:r>
              <a:rPr lang="en-US" sz="1400" b="1" i="1" dirty="0" err="1"/>
              <a:t>Telegeography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761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5E81-6510-57D8-3A0A-58EE74FA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across these cables?*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B6F441-78E4-39CB-257A-188048C4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70" y="2105892"/>
            <a:ext cx="2929571" cy="29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CDC782-E7FB-017D-B722-F86ADC442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8" y="2044483"/>
            <a:ext cx="2121971" cy="29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Logo, symbol, meaning, history, PNG, brand">
            <a:extLst>
              <a:ext uri="{FF2B5EF4-FFF2-40B4-BE49-F238E27FC236}">
                <a16:creationId xmlns:a16="http://schemas.microsoft.com/office/drawing/2014/main" id="{970E614E-B1C1-12C8-78C5-5FF02CF55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r="27000"/>
          <a:stretch/>
        </p:blipFill>
        <p:spPr bwMode="auto">
          <a:xfrm>
            <a:off x="7469645" y="2044482"/>
            <a:ext cx="2780778" cy="32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DB7CB3-F2DE-F68D-4E71-C17E28C888FF}"/>
              </a:ext>
            </a:extLst>
          </p:cNvPr>
          <p:cNvSpPr txBox="1">
            <a:spLocks/>
          </p:cNvSpPr>
          <p:nvPr/>
        </p:nvSpPr>
        <p:spPr>
          <a:xfrm>
            <a:off x="457200" y="5875044"/>
            <a:ext cx="10896600" cy="4062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pPr algn="r"/>
            <a:r>
              <a:rPr lang="en-US" sz="2600" b="0" dirty="0"/>
              <a:t>*primarily, we’ll talk about things like JSON data later…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E37B79-A46F-5F39-F123-B5A489915069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368333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5E81-6510-57D8-3A0A-58EE74FA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PHP?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B6F441-78E4-39CB-257A-188048C4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83" y="1994062"/>
            <a:ext cx="2929571" cy="29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CDC782-E7FB-017D-B722-F86ADC442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2" y="1975400"/>
            <a:ext cx="2121971" cy="29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Logo, symbol, meaning, history, PNG, brand">
            <a:extLst>
              <a:ext uri="{FF2B5EF4-FFF2-40B4-BE49-F238E27FC236}">
                <a16:creationId xmlns:a16="http://schemas.microsoft.com/office/drawing/2014/main" id="{970E614E-B1C1-12C8-78C5-5FF02CF55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7" r="27000"/>
          <a:stretch/>
        </p:blipFill>
        <p:spPr bwMode="auto">
          <a:xfrm>
            <a:off x="8573022" y="1901655"/>
            <a:ext cx="2780778" cy="32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8E37B79-A46F-5F39-F123-B5A489915069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09E902-C2B3-28A4-EEFE-2EDCDF7F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9" y="2867583"/>
            <a:ext cx="2478466" cy="13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3136203-6CD5-24E1-9778-A41713A68638}"/>
              </a:ext>
            </a:extLst>
          </p:cNvPr>
          <p:cNvSpPr txBox="1">
            <a:spLocks/>
          </p:cNvSpPr>
          <p:nvPr/>
        </p:nvSpPr>
        <p:spPr>
          <a:xfrm>
            <a:off x="457200" y="5875044"/>
            <a:ext cx="10896600" cy="4062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pPr algn="r"/>
            <a:r>
              <a:rPr lang="en-US" sz="2600" b="0" dirty="0"/>
              <a:t>PHP is used by the server to generate HTML, CSS, and JS files.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E0BEA-9641-8247-0C23-D0449D826A28}"/>
              </a:ext>
            </a:extLst>
          </p:cNvPr>
          <p:cNvCxnSpPr/>
          <p:nvPr/>
        </p:nvCxnSpPr>
        <p:spPr>
          <a:xfrm>
            <a:off x="2976466" y="3517641"/>
            <a:ext cx="6659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32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9062-84B2-2815-1BB4-85254B5D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HTML, CSS, and 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D052-2EF1-897E-C54C-78175E4F2C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63638" y="5666984"/>
            <a:ext cx="5039638" cy="452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web browser displays them to us!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5C2908D-E356-E9A3-B90F-8659B4823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3" y="2798594"/>
            <a:ext cx="1930966" cy="193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refox logo - Wikipedia">
            <a:extLst>
              <a:ext uri="{FF2B5EF4-FFF2-40B4-BE49-F238E27FC236}">
                <a16:creationId xmlns:a16="http://schemas.microsoft.com/office/drawing/2014/main" id="{FDEA32BC-5917-8422-E83D-E56180298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270" y="2609059"/>
            <a:ext cx="2040491" cy="21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937CA40-6444-2B76-CFEB-33D7405D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70" y="2649063"/>
            <a:ext cx="2040491" cy="20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afari Icon | iOS7 Redesign Iconpack | wineass">
            <a:extLst>
              <a:ext uri="{FF2B5EF4-FFF2-40B4-BE49-F238E27FC236}">
                <a16:creationId xmlns:a16="http://schemas.microsoft.com/office/drawing/2014/main" id="{BF492389-E463-18F0-3493-19D8997B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868" y="2378148"/>
            <a:ext cx="2582319" cy="258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61893F3-9546-DD20-1CC5-467069896E09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</p:spTree>
    <p:extLst>
      <p:ext uri="{BB962C8B-B14F-4D97-AF65-F5344CB8AC3E}">
        <p14:creationId xmlns:p14="http://schemas.microsoft.com/office/powerpoint/2010/main" val="185406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E14E-ED88-B7D0-A592-E2B5C6DD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these files come </a:t>
            </a:r>
            <a:r>
              <a:rPr lang="en-US" i="1" dirty="0"/>
              <a:t>from</a:t>
            </a:r>
            <a:r>
              <a:rPr lang="en-US" dirty="0"/>
              <a:t>, though?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32F474-8E89-ECA6-538B-533B989A3E0E}"/>
              </a:ext>
            </a:extLst>
          </p:cNvPr>
          <p:cNvSpPr txBox="1">
            <a:spLocks/>
          </p:cNvSpPr>
          <p:nvPr/>
        </p:nvSpPr>
        <p:spPr>
          <a:xfrm>
            <a:off x="965200" y="3841581"/>
            <a:ext cx="9080500" cy="378565"/>
          </a:xfrm>
          <a:prstGeom prst="rect">
            <a:avLst/>
          </a:prstGeom>
        </p:spPr>
        <p:txBody>
          <a:bodyPr vert="horz" wrap="square" lIns="0" tIns="45720" rIns="9144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sz="2400" b="0" dirty="0"/>
              <a:t>Just another computer! We call it a “server” as it “serves” up content.</a:t>
            </a:r>
          </a:p>
        </p:txBody>
      </p:sp>
    </p:spTree>
    <p:extLst>
      <p:ext uri="{BB962C8B-B14F-4D97-AF65-F5344CB8AC3E}">
        <p14:creationId xmlns:p14="http://schemas.microsoft.com/office/powerpoint/2010/main" val="399749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6FB33B-F2C0-A347-2740-14261EC2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Content Management System (CMS)?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8574-9742-9B47-94FA-808EF6C372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524000"/>
            <a:ext cx="9829800" cy="2509405"/>
          </a:xfrm>
        </p:spPr>
        <p:txBody>
          <a:bodyPr/>
          <a:lstStyle/>
          <a:p>
            <a:r>
              <a:rPr lang="en-US" dirty="0"/>
              <a:t>A type of server.</a:t>
            </a:r>
          </a:p>
          <a:p>
            <a:r>
              <a:rPr lang="en-US" dirty="0"/>
              <a:t>A content management system (CMS) is software that helps users create, manage, store, and modify their digital content. (IBM)</a:t>
            </a:r>
          </a:p>
          <a:p>
            <a:r>
              <a:rPr lang="en-US" dirty="0"/>
              <a:t>A CMS, short for content management system, is a software application that allows users to build and manage a website without having to code it from scratch, or know how to code at all. (HubSpot)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13DF1-F5BA-FD44-AB37-3592199D9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76F06A6-C92D-C563-7E24-6003EB8B1275}"/>
              </a:ext>
            </a:extLst>
          </p:cNvPr>
          <p:cNvSpPr txBox="1">
            <a:spLocks/>
          </p:cNvSpPr>
          <p:nvPr/>
        </p:nvSpPr>
        <p:spPr>
          <a:xfrm>
            <a:off x="0" y="6534055"/>
            <a:ext cx="4361579" cy="323165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274320" tIns="64008" rIns="274320" bIns="64008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CS272 | Introduction to Web Development | CMS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FA2953-88E8-6483-D687-A29C9479D331}"/>
              </a:ext>
            </a:extLst>
          </p:cNvPr>
          <p:cNvSpPr txBox="1">
            <a:spLocks/>
          </p:cNvSpPr>
          <p:nvPr/>
        </p:nvSpPr>
        <p:spPr>
          <a:xfrm>
            <a:off x="457200" y="5875044"/>
            <a:ext cx="10896600" cy="406265"/>
          </a:xfrm>
          <a:prstGeom prst="rect">
            <a:avLst/>
          </a:prstGeom>
        </p:spPr>
        <p:txBody>
          <a:bodyPr vert="horz" wrap="square" lIns="0" tIns="45720" rIns="9144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pPr algn="r"/>
            <a:r>
              <a:rPr lang="en-US" sz="2600" dirty="0"/>
              <a:t>Last time we talked about WordPress!</a:t>
            </a:r>
          </a:p>
        </p:txBody>
      </p:sp>
    </p:spTree>
    <p:extLst>
      <p:ext uri="{BB962C8B-B14F-4D97-AF65-F5344CB8AC3E}">
        <p14:creationId xmlns:p14="http://schemas.microsoft.com/office/powerpoint/2010/main" val="379778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2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8DD3CE"/>
      </a:accent2>
      <a:accent3>
        <a:srgbClr val="FCCB51"/>
      </a:accent3>
      <a:accent4>
        <a:srgbClr val="ADADAD"/>
      </a:accent4>
      <a:accent5>
        <a:srgbClr val="006992"/>
      </a:accent5>
      <a:accent6>
        <a:srgbClr val="432E4F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data-RedHat-16_9" id="{39149448-8F7A-FF49-B9B1-924C8F85E517}" vid="{49B34611-19B4-3D48-B648-24C73EA20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UW-Madison-data-RedHat-16_9</Template>
  <TotalTime>230</TotalTime>
  <Words>791</Words>
  <Application>Microsoft Office PowerPoint</Application>
  <PresentationFormat>Widescreen</PresentationFormat>
  <Paragraphs>98</Paragraphs>
  <Slides>24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Red Hat Display</vt:lpstr>
      <vt:lpstr>Red Hat Text</vt:lpstr>
      <vt:lpstr>Wingdings</vt:lpstr>
      <vt:lpstr>Office Theme</vt:lpstr>
      <vt:lpstr>Content Management Systems 1</vt:lpstr>
      <vt:lpstr>Learning Objectives</vt:lpstr>
      <vt:lpstr>What is the World Wide Web?</vt:lpstr>
      <vt:lpstr>PowerPoint Presentation</vt:lpstr>
      <vt:lpstr>What goes across these cables?*</vt:lpstr>
      <vt:lpstr>What about PHP?</vt:lpstr>
      <vt:lpstr>What happens with HTML, CSS, and JS?</vt:lpstr>
      <vt:lpstr>Where do these files come from, though?</vt:lpstr>
      <vt:lpstr>What is a Content Management System (CMS)?</vt:lpstr>
      <vt:lpstr>A Brief History of WordPress</vt:lpstr>
      <vt:lpstr>WordPress Essentials</vt:lpstr>
      <vt:lpstr>Let’s Play Page Vs. Post</vt:lpstr>
      <vt:lpstr>Page or Post?</vt:lpstr>
      <vt:lpstr>Page or Post?</vt:lpstr>
      <vt:lpstr>Page or Post?</vt:lpstr>
      <vt:lpstr>Page or Post?</vt:lpstr>
      <vt:lpstr>Page or Post?</vt:lpstr>
      <vt:lpstr>Page or Post?</vt:lpstr>
      <vt:lpstr>Page or Post?</vt:lpstr>
      <vt:lpstr>Let’s dive into WordPress!</vt:lpstr>
      <vt:lpstr>Adding Media</vt:lpstr>
      <vt:lpstr>Using WordPress Media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Cole Tyler Nelson</dc:creator>
  <cp:lastModifiedBy>Cole Tyler Nelson</cp:lastModifiedBy>
  <cp:revision>17</cp:revision>
  <dcterms:created xsi:type="dcterms:W3CDTF">2024-08-12T18:12:00Z</dcterms:created>
  <dcterms:modified xsi:type="dcterms:W3CDTF">2024-09-09T17:24:03Z</dcterms:modified>
</cp:coreProperties>
</file>